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8" r:id="rId4"/>
    <p:sldId id="277" r:id="rId5"/>
    <p:sldId id="275" r:id="rId6"/>
    <p:sldId id="279" r:id="rId7"/>
    <p:sldId id="259" r:id="rId8"/>
    <p:sldId id="257" r:id="rId9"/>
    <p:sldId id="258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0" r:id="rId21"/>
    <p:sldId id="272" r:id="rId22"/>
    <p:sldId id="274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39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87E6E25-C6B6-4908-8D9F-EB2C8E42F61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EAB4E8-7C03-48DD-A43F-5522B3A2D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CHAPTER 2-1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Using T Accounts / Analyzing the Accounting Equation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42298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00894" y="2932906"/>
            <a:ext cx="1905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19812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620294" y="4075906"/>
            <a:ext cx="20574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95600" y="30480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1600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Supplies</a:t>
            </a:r>
            <a:endParaRPr lang="en-US" dirty="0"/>
          </a:p>
        </p:txBody>
      </p:sp>
      <p:sp>
        <p:nvSpPr>
          <p:cNvPr id="27" name="Up Arrow 26"/>
          <p:cNvSpPr/>
          <p:nvPr/>
        </p:nvSpPr>
        <p:spPr>
          <a:xfrm>
            <a:off x="533400" y="2971800"/>
            <a:ext cx="6096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05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Debit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05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Credit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2590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$275.00</a:t>
            </a:r>
            <a:endParaRPr lang="en-US" sz="1400" dirty="0"/>
          </a:p>
        </p:txBody>
      </p:sp>
      <p:sp>
        <p:nvSpPr>
          <p:cNvPr id="36" name="Up Arrow 35"/>
          <p:cNvSpPr/>
          <p:nvPr/>
        </p:nvSpPr>
        <p:spPr>
          <a:xfrm rot="10800000">
            <a:off x="5334000" y="3886200"/>
            <a:ext cx="6858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3.  Paid Cash for Supplies, $275.00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352800" y="2667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Cash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0" y="3124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Debit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953000" y="3124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Credit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2286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48000" y="3352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29200" y="3505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$275.00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 animBg="1"/>
      <p:bldP spid="34" grpId="0"/>
      <p:bldP spid="36" grpId="0" animBg="1"/>
      <p:bldP spid="28" grpId="0"/>
      <p:bldP spid="38" grpId="0"/>
      <p:bldP spid="39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42298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00894" y="2932906"/>
            <a:ext cx="1905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19812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620294" y="4075906"/>
            <a:ext cx="20574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95600" y="30480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1600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Prepaid Insurance</a:t>
            </a:r>
            <a:endParaRPr lang="en-US" dirty="0"/>
          </a:p>
        </p:txBody>
      </p:sp>
      <p:sp>
        <p:nvSpPr>
          <p:cNvPr id="27" name="Up Arrow 26"/>
          <p:cNvSpPr/>
          <p:nvPr/>
        </p:nvSpPr>
        <p:spPr>
          <a:xfrm>
            <a:off x="533400" y="2971800"/>
            <a:ext cx="6096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05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Debit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05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Credit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2590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$1,200.00</a:t>
            </a:r>
            <a:endParaRPr lang="en-US" sz="1400" dirty="0"/>
          </a:p>
        </p:txBody>
      </p:sp>
      <p:sp>
        <p:nvSpPr>
          <p:cNvPr id="36" name="Up Arrow 35"/>
          <p:cNvSpPr/>
          <p:nvPr/>
        </p:nvSpPr>
        <p:spPr>
          <a:xfrm rot="10800000">
            <a:off x="5334000" y="3886200"/>
            <a:ext cx="6858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4.  Paid Cash for Insurance, $1,200.00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352800" y="2667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Cash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0" y="3124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Debit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953000" y="3124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Credit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2286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48000" y="3352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29200" y="3505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$1,200.00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 animBg="1"/>
      <p:bldP spid="34" grpId="0"/>
      <p:bldP spid="36" grpId="0" animBg="1"/>
      <p:bldP spid="28" grpId="0"/>
      <p:bldP spid="38" grpId="0"/>
      <p:bldP spid="39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14800" y="20574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 – Supply Depot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342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69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6670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7251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48200" y="26670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1981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Supplies</a:t>
            </a:r>
            <a:endParaRPr lang="en-US" sz="4000" dirty="0"/>
          </a:p>
        </p:txBody>
      </p:sp>
      <p:sp>
        <p:nvSpPr>
          <p:cNvPr id="27" name="Up Arrow 26"/>
          <p:cNvSpPr/>
          <p:nvPr/>
        </p:nvSpPr>
        <p:spPr>
          <a:xfrm>
            <a:off x="381000" y="38100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705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327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$500.00</a:t>
            </a:r>
            <a:endParaRPr lang="en-US" dirty="0"/>
          </a:p>
        </p:txBody>
      </p:sp>
      <p:sp>
        <p:nvSpPr>
          <p:cNvPr id="36" name="Up Arrow 35"/>
          <p:cNvSpPr/>
          <p:nvPr/>
        </p:nvSpPr>
        <p:spPr>
          <a:xfrm>
            <a:off x="7010400" y="38100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781800" y="3352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$500.00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7.  Bought Supplies on account from Supply Depot, $500.00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0560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27" grpId="0" animBg="1"/>
      <p:bldP spid="34" grpId="0"/>
      <p:bldP spid="36" grpId="0" animBg="1"/>
      <p:bldP spid="37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14800" y="20574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 – Supply Depot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342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69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6670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7251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48200" y="26670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1981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Cash</a:t>
            </a:r>
            <a:endParaRPr lang="en-US" sz="4000" dirty="0"/>
          </a:p>
        </p:txBody>
      </p:sp>
      <p:sp>
        <p:nvSpPr>
          <p:cNvPr id="27" name="Up Arrow 26"/>
          <p:cNvSpPr/>
          <p:nvPr/>
        </p:nvSpPr>
        <p:spPr>
          <a:xfrm rot="10800000">
            <a:off x="2209800" y="37338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705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057400" y="327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$300.00</a:t>
            </a:r>
            <a:endParaRPr lang="en-US" dirty="0"/>
          </a:p>
        </p:txBody>
      </p:sp>
      <p:sp>
        <p:nvSpPr>
          <p:cNvPr id="36" name="Up Arrow 35"/>
          <p:cNvSpPr/>
          <p:nvPr/>
        </p:nvSpPr>
        <p:spPr>
          <a:xfrm rot="10800000">
            <a:off x="5105400" y="37338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953000" y="327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$300.00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11.  Paid Cash on account to Supply Depot, $300.00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0560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27" grpId="0" animBg="1"/>
      <p:bldP spid="34" grpId="0"/>
      <p:bldP spid="36" grpId="0" animBg="1"/>
      <p:bldP spid="37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080760"/>
          </a:xfrm>
        </p:spPr>
        <p:txBody>
          <a:bodyPr>
            <a:normAutofit/>
          </a:bodyPr>
          <a:lstStyle/>
          <a:p>
            <a:r>
              <a:rPr lang="en-US" sz="5400" b="1" u="sng" dirty="0" smtClean="0"/>
              <a:t>DO NOW:  </a:t>
            </a:r>
            <a:r>
              <a:rPr lang="en-US" sz="5400" dirty="0" smtClean="0"/>
              <a:t>On Your Own Pg. 37</a:t>
            </a:r>
          </a:p>
          <a:p>
            <a:endParaRPr lang="en-US" sz="5400" dirty="0" smtClean="0"/>
          </a:p>
          <a:p>
            <a:r>
              <a:rPr lang="en-US" sz="5400" b="1" u="sng" dirty="0" smtClean="0"/>
              <a:t>Home Work:  </a:t>
            </a:r>
            <a:r>
              <a:rPr lang="en-US" sz="5400" dirty="0" smtClean="0"/>
              <a:t>Application problem 2-2 Pg. 46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CHAPTER 2-3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ANALYZING HOW TRANSACTIONS AFFECT OWNER’S EQUITY ACCOUNTS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Revenue increases Owner’s Equity</a:t>
            </a:r>
          </a:p>
          <a:p>
            <a:r>
              <a:rPr lang="en-US" dirty="0" smtClean="0"/>
              <a:t>HOWEVER, to avoid a Capital account with a large number of entries and to summarize revenue records separately, </a:t>
            </a:r>
            <a:r>
              <a:rPr lang="en-US" dirty="0" err="1" smtClean="0"/>
              <a:t>TechKnow</a:t>
            </a:r>
            <a:r>
              <a:rPr lang="en-US" dirty="0" smtClean="0"/>
              <a:t> Consulting uses a separate revenue account titled SALES.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14800" y="19812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Sales</a:t>
            </a:r>
            <a:endParaRPr lang="en-US" sz="40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342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69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6670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7251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48200" y="26670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1981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Cash</a:t>
            </a:r>
            <a:endParaRPr lang="en-US" sz="4000" dirty="0"/>
          </a:p>
        </p:txBody>
      </p:sp>
      <p:sp>
        <p:nvSpPr>
          <p:cNvPr id="27" name="Up Arrow 26"/>
          <p:cNvSpPr/>
          <p:nvPr/>
        </p:nvSpPr>
        <p:spPr>
          <a:xfrm>
            <a:off x="381000" y="38100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705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327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$295.00</a:t>
            </a:r>
            <a:endParaRPr lang="en-US" dirty="0"/>
          </a:p>
        </p:txBody>
      </p:sp>
      <p:sp>
        <p:nvSpPr>
          <p:cNvPr id="36" name="Up Arrow 35"/>
          <p:cNvSpPr/>
          <p:nvPr/>
        </p:nvSpPr>
        <p:spPr>
          <a:xfrm>
            <a:off x="7010400" y="38100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781800" y="3352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$295.00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12.  Received cash from sales, $295.00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27" grpId="0" animBg="1"/>
      <p:bldP spid="30" grpId="0"/>
      <p:bldP spid="31" grpId="0"/>
      <p:bldP spid="32" grpId="0"/>
      <p:bldP spid="33" grpId="0"/>
      <p:bldP spid="34" grpId="0"/>
      <p:bldP spid="36" grpId="0" animBg="1"/>
      <p:bldP spid="37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14800" y="19812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Sales</a:t>
            </a:r>
            <a:endParaRPr lang="en-US" sz="40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342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69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6670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7251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48200" y="26670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2057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AR  - Oakdale School</a:t>
            </a:r>
            <a:endParaRPr lang="en-US" sz="2800" dirty="0"/>
          </a:p>
        </p:txBody>
      </p:sp>
      <p:sp>
        <p:nvSpPr>
          <p:cNvPr id="27" name="Up Arrow 26"/>
          <p:cNvSpPr/>
          <p:nvPr/>
        </p:nvSpPr>
        <p:spPr>
          <a:xfrm>
            <a:off x="381000" y="38100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705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327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$350.00</a:t>
            </a:r>
            <a:endParaRPr lang="en-US" dirty="0"/>
          </a:p>
        </p:txBody>
      </p:sp>
      <p:sp>
        <p:nvSpPr>
          <p:cNvPr id="36" name="Up Arrow 35"/>
          <p:cNvSpPr/>
          <p:nvPr/>
        </p:nvSpPr>
        <p:spPr>
          <a:xfrm>
            <a:off x="7010400" y="38100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781800" y="3352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$350.00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12.  Sold services on account to Oakdale School, $350.00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27" grpId="0" animBg="1"/>
      <p:bldP spid="30" grpId="0"/>
      <p:bldP spid="31" grpId="0"/>
      <p:bldP spid="32" grpId="0"/>
      <p:bldP spid="33" grpId="0"/>
      <p:bldP spid="34" grpId="0"/>
      <p:bldP spid="36" grpId="0" animBg="1"/>
      <p:bldP spid="37" grpId="0"/>
      <p:bldP spid="20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Expenses decrease Owner’s Equity</a:t>
            </a:r>
          </a:p>
          <a:p>
            <a:r>
              <a:rPr lang="en-US" dirty="0" smtClean="0"/>
              <a:t>HOWEVER, to avoid a Capital account with a large number of entries and to summarize information separately, </a:t>
            </a:r>
            <a:r>
              <a:rPr lang="en-US" dirty="0" err="1" smtClean="0"/>
              <a:t>TechKnow</a:t>
            </a:r>
            <a:r>
              <a:rPr lang="en-US" dirty="0" smtClean="0"/>
              <a:t> Consulting uses separate Expense Accounts.</a:t>
            </a:r>
          </a:p>
          <a:p>
            <a:r>
              <a:rPr lang="en-US" dirty="0" smtClean="0"/>
              <a:t>Expense Accounts have NORMAL DEBIT BALANCES!!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5068094" y="5752306"/>
            <a:ext cx="2209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648200" y="4648200"/>
            <a:ext cx="32766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48200" y="4648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400800" y="4648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0" y="4953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Up Arrow 18"/>
          <p:cNvSpPr/>
          <p:nvPr/>
        </p:nvSpPr>
        <p:spPr>
          <a:xfrm>
            <a:off x="4876800" y="5257800"/>
            <a:ext cx="9144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0800000">
            <a:off x="6629400" y="5334000"/>
            <a:ext cx="9144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705894" y="2932906"/>
            <a:ext cx="2667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3048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Accounting Equation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62000" y="26670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LEFT SIDE</a:t>
            </a:r>
            <a:endParaRPr lang="en-US" sz="4000" dirty="0"/>
          </a:p>
        </p:txBody>
      </p:sp>
      <p:sp>
        <p:nvSpPr>
          <p:cNvPr id="35" name="TextBox 34"/>
          <p:cNvSpPr txBox="1"/>
          <p:nvPr/>
        </p:nvSpPr>
        <p:spPr>
          <a:xfrm>
            <a:off x="5181600" y="26670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RIGHT SIDE</a:t>
            </a:r>
            <a:endParaRPr lang="en-US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762000" y="35814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DEBIT</a:t>
            </a:r>
            <a:endParaRPr lang="en-US" sz="4000" dirty="0"/>
          </a:p>
        </p:txBody>
      </p:sp>
      <p:sp>
        <p:nvSpPr>
          <p:cNvPr id="38" name="TextBox 37"/>
          <p:cNvSpPr txBox="1"/>
          <p:nvPr/>
        </p:nvSpPr>
        <p:spPr>
          <a:xfrm>
            <a:off x="5181600" y="35814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CREDIT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5029200" y="4419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5800" y="1600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Capital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342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69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6670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344194" y="4342606"/>
            <a:ext cx="4571206" cy="794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962400" y="2057400"/>
            <a:ext cx="51816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-228600" y="20574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Cash</a:t>
            </a:r>
            <a:endParaRPr lang="en-US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7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495800" y="2057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7010400" y="2057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057400" y="3505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$300.00</a:t>
            </a:r>
            <a:endParaRPr lang="en-US" dirty="0"/>
          </a:p>
        </p:txBody>
      </p:sp>
      <p:sp>
        <p:nvSpPr>
          <p:cNvPr id="36" name="Up Arrow 35"/>
          <p:cNvSpPr/>
          <p:nvPr/>
        </p:nvSpPr>
        <p:spPr>
          <a:xfrm rot="10800000">
            <a:off x="4724400" y="2590800"/>
            <a:ext cx="9144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962400" y="4953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$300.00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12.  Paid cash for rent, $300.00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2362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962400" y="4419600"/>
            <a:ext cx="24384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114800" y="5486400"/>
            <a:ext cx="21336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810000" y="4419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3733800" y="47244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Normal Balance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43400" y="3962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Rent Expense</a:t>
            </a:r>
            <a:endParaRPr lang="en-US" b="1" dirty="0"/>
          </a:p>
        </p:txBody>
      </p:sp>
      <p:sp>
        <p:nvSpPr>
          <p:cNvPr id="53" name="Up Arrow 52"/>
          <p:cNvSpPr/>
          <p:nvPr/>
        </p:nvSpPr>
        <p:spPr>
          <a:xfrm rot="10800000">
            <a:off x="2209800" y="3886200"/>
            <a:ext cx="914400" cy="1600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Up Arrow 54"/>
          <p:cNvSpPr/>
          <p:nvPr/>
        </p:nvSpPr>
        <p:spPr>
          <a:xfrm>
            <a:off x="4114800" y="5334000"/>
            <a:ext cx="9144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5" grpId="0"/>
      <p:bldP spid="24" grpId="0"/>
      <p:bldP spid="34" grpId="0"/>
      <p:bldP spid="36" grpId="0" animBg="1"/>
      <p:bldP spid="37" grpId="0"/>
      <p:bldP spid="20" grpId="0"/>
      <p:bldP spid="21" grpId="0"/>
      <p:bldP spid="49" grpId="0"/>
      <p:bldP spid="51" grpId="0"/>
      <p:bldP spid="52" grpId="0"/>
      <p:bldP spid="53" grpId="0" animBg="1"/>
      <p:bldP spid="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42298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00894" y="2932906"/>
            <a:ext cx="1905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19812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620294" y="4075906"/>
            <a:ext cx="20574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95600" y="30480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1600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Cash</a:t>
            </a:r>
            <a:endParaRPr lang="en-US" dirty="0"/>
          </a:p>
        </p:txBody>
      </p:sp>
      <p:sp>
        <p:nvSpPr>
          <p:cNvPr id="27" name="Up Arrow 26"/>
          <p:cNvSpPr/>
          <p:nvPr/>
        </p:nvSpPr>
        <p:spPr>
          <a:xfrm>
            <a:off x="533400" y="2971800"/>
            <a:ext cx="6096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05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Debit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05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Credit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2590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$200.00</a:t>
            </a:r>
            <a:endParaRPr lang="en-US" sz="1400" dirty="0"/>
          </a:p>
        </p:txBody>
      </p:sp>
      <p:sp>
        <p:nvSpPr>
          <p:cNvPr id="36" name="Up Arrow 35"/>
          <p:cNvSpPr/>
          <p:nvPr/>
        </p:nvSpPr>
        <p:spPr>
          <a:xfrm rot="10800000">
            <a:off x="5334000" y="3886200"/>
            <a:ext cx="6858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18.  Received cash on account from Oakdale School.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352800" y="2667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AR – Oakdale School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0" y="3124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Debit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953000" y="3124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Credit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2286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48000" y="3352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29200" y="3505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$200.00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 animBg="1"/>
      <p:bldP spid="34" grpId="0"/>
      <p:bldP spid="36" grpId="0" animBg="1"/>
      <p:bldP spid="28" grpId="0"/>
      <p:bldP spid="38" grpId="0"/>
      <p:bldP spid="39" grpId="0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PAID CASH TO OWNER FOR PERSONAL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Withdrawals decrease Owner’s Equity</a:t>
            </a:r>
          </a:p>
          <a:p>
            <a:r>
              <a:rPr lang="en-US" sz="2400" dirty="0" smtClean="0"/>
              <a:t>HOWEVER, to avoid a Capital account with a large number of entries and to summarize information separately, </a:t>
            </a:r>
            <a:r>
              <a:rPr lang="en-US" sz="2400" dirty="0" err="1" smtClean="0"/>
              <a:t>TechKnow</a:t>
            </a:r>
            <a:r>
              <a:rPr lang="en-US" sz="2400" dirty="0" smtClean="0"/>
              <a:t> Consulting uses a separate Withdrawal account titled, </a:t>
            </a:r>
            <a:r>
              <a:rPr lang="en-US" sz="2400" i="1" dirty="0" smtClean="0"/>
              <a:t>Kim Park, Drawing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Withdrawal Accounts have NORMAL DEBIT BALANCES!!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5068094" y="5752306"/>
            <a:ext cx="2209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648200" y="4648200"/>
            <a:ext cx="32766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48200" y="4648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400800" y="4648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0" y="4953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Up Arrow 18"/>
          <p:cNvSpPr/>
          <p:nvPr/>
        </p:nvSpPr>
        <p:spPr>
          <a:xfrm>
            <a:off x="4876800" y="5257800"/>
            <a:ext cx="9144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0800000">
            <a:off x="6629400" y="5334000"/>
            <a:ext cx="9144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5029200" y="4419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5800" y="1600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Capital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342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69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6670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344194" y="4342606"/>
            <a:ext cx="4571206" cy="794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962400" y="2057400"/>
            <a:ext cx="51816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-228600" y="20574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Cash</a:t>
            </a:r>
            <a:endParaRPr lang="en-US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7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495800" y="2057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7010400" y="2057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057400" y="3505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$125.00</a:t>
            </a:r>
            <a:endParaRPr lang="en-US" dirty="0"/>
          </a:p>
        </p:txBody>
      </p:sp>
      <p:sp>
        <p:nvSpPr>
          <p:cNvPr id="36" name="Up Arrow 35"/>
          <p:cNvSpPr/>
          <p:nvPr/>
        </p:nvSpPr>
        <p:spPr>
          <a:xfrm rot="10800000">
            <a:off x="4724400" y="2590800"/>
            <a:ext cx="9144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962400" y="4953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$125.00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18.  Paid cash to owner for personal use, $125.00.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2362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962400" y="4419600"/>
            <a:ext cx="24384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114800" y="5486400"/>
            <a:ext cx="21336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810000" y="4419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3733800" y="47244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Normal Balance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14800" y="4038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Kim Park, Drawing</a:t>
            </a:r>
            <a:endParaRPr lang="en-US" b="1" dirty="0"/>
          </a:p>
        </p:txBody>
      </p:sp>
      <p:sp>
        <p:nvSpPr>
          <p:cNvPr id="53" name="Up Arrow 52"/>
          <p:cNvSpPr/>
          <p:nvPr/>
        </p:nvSpPr>
        <p:spPr>
          <a:xfrm rot="10800000">
            <a:off x="2209800" y="3886200"/>
            <a:ext cx="914400" cy="1600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Up Arrow 54"/>
          <p:cNvSpPr/>
          <p:nvPr/>
        </p:nvSpPr>
        <p:spPr>
          <a:xfrm>
            <a:off x="4114800" y="5334000"/>
            <a:ext cx="9144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5" grpId="0"/>
      <p:bldP spid="24" grpId="0"/>
      <p:bldP spid="34" grpId="0"/>
      <p:bldP spid="36" grpId="0" animBg="1"/>
      <p:bldP spid="37" grpId="0"/>
      <p:bldP spid="20" grpId="0"/>
      <p:bldP spid="21" grpId="0"/>
      <p:bldP spid="49" grpId="0"/>
      <p:bldP spid="51" grpId="0"/>
      <p:bldP spid="52" grpId="0"/>
      <p:bldP spid="53" grpId="0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5628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3048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055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" y="26670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639594" y="2971006"/>
            <a:ext cx="1828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00600" y="20574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876800" y="2133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133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0" y="2133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639594" y="5409406"/>
            <a:ext cx="1828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00600" y="44958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76800" y="4572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0" y="4572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04800" y="21336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Any Asset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876800" y="1600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Any Liability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876800" y="40386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Any Owners Equity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3124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Normal Balance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3200" y="251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Normal Balance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53200" y="4876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Normal Balance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Up Arrow 26"/>
          <p:cNvSpPr/>
          <p:nvPr/>
        </p:nvSpPr>
        <p:spPr>
          <a:xfrm>
            <a:off x="381000" y="35814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Up Arrow 27"/>
          <p:cNvSpPr/>
          <p:nvPr/>
        </p:nvSpPr>
        <p:spPr>
          <a:xfrm flipV="1">
            <a:off x="2438400" y="3581400"/>
            <a:ext cx="914400" cy="1524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 flipV="1">
            <a:off x="5105400" y="2590800"/>
            <a:ext cx="914400" cy="1524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>
            <a:off x="7162800" y="2895600"/>
            <a:ext cx="914400" cy="1143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7086600" y="5257800"/>
            <a:ext cx="914400" cy="1143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 flipV="1">
            <a:off x="5105400" y="5029200"/>
            <a:ext cx="914400" cy="1524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Account Balances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5400000">
            <a:off x="260866" y="41587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5400000">
            <a:off x="2229534" y="40444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 rot="5400000">
            <a:off x="4947166" y="30538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5400000">
            <a:off x="4947166" y="54922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5400000">
            <a:off x="7054334" y="33967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5400000">
            <a:off x="6978134" y="56827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400" b="1" u="sng" dirty="0" smtClean="0"/>
              <a:t>T Account</a:t>
            </a:r>
            <a:r>
              <a:rPr lang="en-US" sz="2400" dirty="0" smtClean="0"/>
              <a:t>:  An accounting device used to analyze transactions.  </a:t>
            </a:r>
          </a:p>
          <a:p>
            <a:r>
              <a:rPr lang="en-US" sz="2400" b="1" u="sng" dirty="0" smtClean="0"/>
              <a:t>Debit</a:t>
            </a:r>
            <a:r>
              <a:rPr lang="en-US" sz="2400" dirty="0" smtClean="0"/>
              <a:t>:  The number recorded on the left side of the equation.</a:t>
            </a:r>
          </a:p>
          <a:p>
            <a:r>
              <a:rPr lang="en-US" sz="2400" b="1" u="sng" dirty="0" smtClean="0"/>
              <a:t>Credit</a:t>
            </a:r>
            <a:r>
              <a:rPr lang="en-US" sz="2400" dirty="0" smtClean="0"/>
              <a:t>:  The number recorded on the right side of the equation.  </a:t>
            </a:r>
          </a:p>
          <a:p>
            <a:r>
              <a:rPr lang="en-US" sz="2400" b="1" u="sng" dirty="0" smtClean="0"/>
              <a:t>Normal Balance</a:t>
            </a:r>
            <a:r>
              <a:rPr lang="en-US" sz="2400" dirty="0" smtClean="0"/>
              <a:t>:  The side of the account that is increased .</a:t>
            </a:r>
            <a:endParaRPr lang="en-US" sz="2400" b="1" u="sng" dirty="0" smtClean="0"/>
          </a:p>
          <a:p>
            <a:endParaRPr lang="en-US" sz="2400" b="1" u="sng" dirty="0"/>
          </a:p>
        </p:txBody>
      </p:sp>
      <p:pic>
        <p:nvPicPr>
          <p:cNvPr id="1029" name="Picture 5" descr="C:\Documents and Settings\vpassarelli\Local Settings\Temporary Internet Files\Content.IE5\T742NAM9\MC900410945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4919517"/>
            <a:ext cx="1905108" cy="1938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CHAPTER 2-2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ANALYZING HOW TRANSACTIONS AFFECT ACCOUNTS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5628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3048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055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" y="26670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639594" y="2971006"/>
            <a:ext cx="1828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00600" y="20574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876800" y="2133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133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0" y="2133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639594" y="5409406"/>
            <a:ext cx="1828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00600" y="44958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76800" y="4572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0" y="4572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04800" y="21336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Any Asset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876800" y="1600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Any Liability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876800" y="40386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Any Owners Equity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3124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Normal Balance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3200" y="251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Normal Balance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53200" y="4876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Normal Balance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Up Arrow 26"/>
          <p:cNvSpPr/>
          <p:nvPr/>
        </p:nvSpPr>
        <p:spPr>
          <a:xfrm>
            <a:off x="381000" y="35814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Up Arrow 27"/>
          <p:cNvSpPr/>
          <p:nvPr/>
        </p:nvSpPr>
        <p:spPr>
          <a:xfrm flipV="1">
            <a:off x="2438400" y="3581400"/>
            <a:ext cx="914400" cy="1524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 flipV="1">
            <a:off x="5105400" y="2590800"/>
            <a:ext cx="914400" cy="1524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>
            <a:off x="7162800" y="2895600"/>
            <a:ext cx="914400" cy="1143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7086600" y="5257800"/>
            <a:ext cx="914400" cy="1143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 flipV="1">
            <a:off x="5105400" y="5029200"/>
            <a:ext cx="914400" cy="1524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Account Balances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5400000">
            <a:off x="260866" y="41587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5400000">
            <a:off x="2229534" y="40444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 rot="5400000">
            <a:off x="4947166" y="30538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5400000">
            <a:off x="4947166" y="54922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5400000">
            <a:off x="7054334" y="33967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5400000">
            <a:off x="6978134" y="56827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Increase</a:t>
            </a:r>
            <a:endParaRPr lang="en-US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of Accounts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list of all accounts used by a business is called a </a:t>
            </a:r>
            <a:r>
              <a:rPr lang="en-US" sz="4000" i="1" dirty="0" smtClean="0"/>
              <a:t>Chart of Accounts</a:t>
            </a:r>
            <a:endParaRPr lang="en-US" sz="4000" i="1" dirty="0"/>
          </a:p>
        </p:txBody>
      </p:sp>
      <p:pic>
        <p:nvPicPr>
          <p:cNvPr id="1029" name="Picture 5" descr="C:\Documents and Settings\vpassarelli\Local Settings\Temporary Internet Files\Content.IE5\T742NAM9\MC900410945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76400"/>
            <a:ext cx="4343508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Steps for Analyzing a Transaction into Debit and Credit Parts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090160"/>
          </a:xfrm>
        </p:spPr>
        <p:txBody>
          <a:bodyPr>
            <a:normAutofit/>
          </a:bodyPr>
          <a:lstStyle/>
          <a:p>
            <a:pPr marL="651510" indent="-514350">
              <a:buFont typeface="+mj-lt"/>
              <a:buAutoNum type="arabicPeriod"/>
            </a:pPr>
            <a:r>
              <a:rPr lang="en-US" sz="2400" b="1" dirty="0" smtClean="0"/>
              <a:t>Which accounts are affected?</a:t>
            </a:r>
          </a:p>
          <a:p>
            <a:pPr marL="971550" lvl="1" indent="-514350"/>
            <a:r>
              <a:rPr lang="en-US" b="1" i="1" dirty="0" smtClean="0"/>
              <a:t>Cash, Supplies, Capital, Accounts Payable, etc.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b="1" dirty="0" smtClean="0"/>
              <a:t>How is each account classified?</a:t>
            </a:r>
          </a:p>
          <a:p>
            <a:pPr marL="971550" lvl="1" indent="-514350"/>
            <a:r>
              <a:rPr lang="en-US" b="1" i="1" dirty="0" smtClean="0"/>
              <a:t>Asset, Liability, or Owner’s Equity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b="1" dirty="0" smtClean="0"/>
              <a:t>How is each classification changed?</a:t>
            </a:r>
          </a:p>
          <a:p>
            <a:pPr marL="971550" lvl="1" indent="-514350"/>
            <a:r>
              <a:rPr lang="en-US" b="1" i="1" dirty="0" smtClean="0"/>
              <a:t>Increases or Decreases?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b="1" dirty="0" smtClean="0"/>
              <a:t>How is each amount entered into the account?</a:t>
            </a:r>
          </a:p>
          <a:p>
            <a:pPr marL="971550" lvl="1" indent="-514350"/>
            <a:r>
              <a:rPr lang="en-US" b="1" i="1" dirty="0" smtClean="0"/>
              <a:t>Debit Side or Credit Side?  Increase or Decrease?</a:t>
            </a:r>
          </a:p>
          <a:p>
            <a:pPr marL="651510" indent="-514350"/>
            <a:r>
              <a:rPr lang="en-US" sz="3200" b="1" i="1" dirty="0" smtClean="0"/>
              <a:t>DEBITS MUST EQUAL CREDITS ON EACH TRANSACTION!  TOTAL DEBITS MUST EQUAL TOTAL CREDITS!</a:t>
            </a:r>
            <a:endParaRPr lang="en-US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83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ysClr val="windowText" lastClr="000000"/>
                </a:solidFill>
              </a:rPr>
              <a:t>Assets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		      =   </a:t>
            </a:r>
            <a:r>
              <a:rPr lang="en-US" sz="4000" b="1" dirty="0" smtClean="0">
                <a:solidFill>
                  <a:sysClr val="windowText" lastClr="000000"/>
                </a:solidFill>
              </a:rPr>
              <a:t>Liabilities   +   OE</a:t>
            </a:r>
            <a:endParaRPr lang="en-US" sz="40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14800" y="20574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Kim Park, Capital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34294" y="4075906"/>
            <a:ext cx="4953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76200" y="1600200"/>
            <a:ext cx="8686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69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667000"/>
            <a:ext cx="35052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725194" y="4342606"/>
            <a:ext cx="3352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48200" y="2667000"/>
            <a:ext cx="37338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1981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CASH</a:t>
            </a:r>
            <a:endParaRPr lang="en-US" sz="4000" dirty="0"/>
          </a:p>
        </p:txBody>
      </p:sp>
      <p:sp>
        <p:nvSpPr>
          <p:cNvPr id="27" name="Up Arrow 26"/>
          <p:cNvSpPr/>
          <p:nvPr/>
        </p:nvSpPr>
        <p:spPr>
          <a:xfrm>
            <a:off x="381000" y="38100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Debit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7056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Credit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327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$5,000</a:t>
            </a:r>
            <a:endParaRPr lang="en-US" dirty="0"/>
          </a:p>
        </p:txBody>
      </p:sp>
      <p:sp>
        <p:nvSpPr>
          <p:cNvPr id="36" name="Up Arrow 35"/>
          <p:cNvSpPr/>
          <p:nvPr/>
        </p:nvSpPr>
        <p:spPr>
          <a:xfrm>
            <a:off x="7010400" y="3810000"/>
            <a:ext cx="9144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781800" y="3352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$5,000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28600" y="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August 1.  Received Cash from owner as </a:t>
            </a:r>
            <a:r>
              <a:rPr lang="en-US" sz="2800" b="1" smtClean="0"/>
              <a:t>an </a:t>
            </a:r>
            <a:r>
              <a:rPr lang="en-US" sz="2800" b="1" smtClean="0"/>
              <a:t>investment, $5,000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Normal Balance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27" grpId="0" animBg="1"/>
      <p:bldP spid="30" grpId="0"/>
      <p:bldP spid="31" grpId="0"/>
      <p:bldP spid="32" grpId="0"/>
      <p:bldP spid="33" grpId="0"/>
      <p:bldP spid="34" grpId="0"/>
      <p:bldP spid="36" grpId="0" animBg="1"/>
      <p:bldP spid="37" grpId="0"/>
      <p:bldP spid="20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169</TotalTime>
  <Words>691</Words>
  <Application>Microsoft Office PowerPoint</Application>
  <PresentationFormat>On-screen Show (4:3)</PresentationFormat>
  <Paragraphs>217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Apex</vt:lpstr>
      <vt:lpstr>CHAPTER 2-1</vt:lpstr>
      <vt:lpstr>Accounting Equation</vt:lpstr>
      <vt:lpstr>Account Balances</vt:lpstr>
      <vt:lpstr>Definitions</vt:lpstr>
      <vt:lpstr>CHAPTER 2-2</vt:lpstr>
      <vt:lpstr>Account Balances</vt:lpstr>
      <vt:lpstr>Chart of Accounts</vt:lpstr>
      <vt:lpstr>Steps for Analyzing a Transaction into Debit and Credit Parts</vt:lpstr>
      <vt:lpstr>Slide 9</vt:lpstr>
      <vt:lpstr>Slide 10</vt:lpstr>
      <vt:lpstr>Slide 11</vt:lpstr>
      <vt:lpstr>Slide 12</vt:lpstr>
      <vt:lpstr>Slide 13</vt:lpstr>
      <vt:lpstr>Slide 14</vt:lpstr>
      <vt:lpstr>CHAPTER 2-3</vt:lpstr>
      <vt:lpstr>SALES ACCOUNTS</vt:lpstr>
      <vt:lpstr>Slide 17</vt:lpstr>
      <vt:lpstr>Slide 18</vt:lpstr>
      <vt:lpstr>EXPENSE ACCOUNTS</vt:lpstr>
      <vt:lpstr>Slide 20</vt:lpstr>
      <vt:lpstr>Slide 21</vt:lpstr>
      <vt:lpstr>PAID CASH TO OWNER FOR PERSONAL USE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2-2</dc:title>
  <dc:creator>vpassarelli</dc:creator>
  <cp:lastModifiedBy>slieberman</cp:lastModifiedBy>
  <cp:revision>30</cp:revision>
  <dcterms:created xsi:type="dcterms:W3CDTF">2010-09-30T13:21:17Z</dcterms:created>
  <dcterms:modified xsi:type="dcterms:W3CDTF">2012-09-14T14:57:41Z</dcterms:modified>
</cp:coreProperties>
</file>